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 id="2147483711" r:id="rId5"/>
  </p:sldMasterIdLst>
  <p:notesMasterIdLst>
    <p:notesMasterId r:id="rId12"/>
  </p:notesMasterIdLst>
  <p:sldIdLst>
    <p:sldId id="259" r:id="rId6"/>
    <p:sldId id="260" r:id="rId7"/>
    <p:sldId id="261" r:id="rId8"/>
    <p:sldId id="264"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224B"/>
    <a:srgbClr val="DEEAFE"/>
    <a:srgbClr val="D2E3FE"/>
    <a:srgbClr val="C3D9FD"/>
    <a:srgbClr val="CCD9F4"/>
    <a:srgbClr val="D7EFFD"/>
    <a:srgbClr val="E6ED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1" d="100"/>
          <a:sy n="71" d="100"/>
        </p:scale>
        <p:origin x="4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482BF5-5ACD-4198-B73A-6111C4B48AF1}" type="datetimeFigureOut">
              <a:rPr lang="en-US" smtClean="0"/>
              <a:t>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FEC7AF-3132-48DB-9714-B93B923BB318}" type="slidenum">
              <a:rPr lang="en-US" smtClean="0"/>
              <a:t>‹#›</a:t>
            </a:fld>
            <a:endParaRPr lang="en-US"/>
          </a:p>
        </p:txBody>
      </p:sp>
    </p:spTree>
    <p:extLst>
      <p:ext uri="{BB962C8B-B14F-4D97-AF65-F5344CB8AC3E}">
        <p14:creationId xmlns:p14="http://schemas.microsoft.com/office/powerpoint/2010/main" val="1234988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TFI- tool for implementation fidelity PBIS</a:t>
            </a:r>
          </a:p>
          <a:p>
            <a:r>
              <a:rPr lang="en-US" dirty="0"/>
              <a:t>Dashboard-How LEAs and schools are meeting the needs of diverse student population.</a:t>
            </a:r>
          </a:p>
        </p:txBody>
      </p:sp>
      <p:sp>
        <p:nvSpPr>
          <p:cNvPr id="4" name="Slide Number Placeholder 3"/>
          <p:cNvSpPr>
            <a:spLocks noGrp="1"/>
          </p:cNvSpPr>
          <p:nvPr>
            <p:ph type="sldNum" sz="quarter" idx="5"/>
          </p:nvPr>
        </p:nvSpPr>
        <p:spPr/>
        <p:txBody>
          <a:bodyPr/>
          <a:lstStyle/>
          <a:p>
            <a:fld id="{AB213040-B97E-4526-BEA8-04FB2E2ECD66}" type="slidenum">
              <a:rPr lang="en-US" smtClean="0"/>
              <a:t>3</a:t>
            </a:fld>
            <a:endParaRPr lang="en-US"/>
          </a:p>
        </p:txBody>
      </p:sp>
    </p:spTree>
    <p:extLst>
      <p:ext uri="{BB962C8B-B14F-4D97-AF65-F5344CB8AC3E}">
        <p14:creationId xmlns:p14="http://schemas.microsoft.com/office/powerpoint/2010/main" val="3304431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0D163-FD47-EE61-1936-4771B02E47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0E2B03-BCC1-8EC7-B02D-57E9D59C20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90427D-2E4D-712A-2270-845C8738B415}"/>
              </a:ext>
            </a:extLst>
          </p:cNvPr>
          <p:cNvSpPr>
            <a:spLocks noGrp="1"/>
          </p:cNvSpPr>
          <p:nvPr>
            <p:ph type="body" idx="1"/>
          </p:nvPr>
        </p:nvSpPr>
        <p:spPr/>
        <p:txBody>
          <a:bodyPr/>
          <a:lstStyle/>
          <a:p>
            <a:r>
              <a:rPr lang="en-US"/>
              <a:t>Instructions: You can clip/post any, or all of the Academic Outcome indicators within the CA Dashboard, as long as the same indicator is used for the year-by-year comparisons.</a:t>
            </a:r>
          </a:p>
        </p:txBody>
      </p:sp>
      <p:sp>
        <p:nvSpPr>
          <p:cNvPr id="4" name="Slide Number Placeholder 3">
            <a:extLst>
              <a:ext uri="{FF2B5EF4-FFF2-40B4-BE49-F238E27FC236}">
                <a16:creationId xmlns:a16="http://schemas.microsoft.com/office/drawing/2014/main" id="{82D04945-7748-AA54-B7FB-DA42B046615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ECB41F-A43D-427D-9C99-AB38FD110692}"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83246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Instructions: You can clip/post any, or all of the Academic Outcome indicators within the CA Dashboard, as long as the same indicator is used for the year-by-year comparisons.</a:t>
            </a:r>
          </a:p>
        </p:txBody>
      </p:sp>
      <p:sp>
        <p:nvSpPr>
          <p:cNvPr id="4" name="Slide Number Placeholder 3"/>
          <p:cNvSpPr>
            <a:spLocks noGrp="1"/>
          </p:cNvSpPr>
          <p:nvPr>
            <p:ph type="sldNum" sz="quarter" idx="5"/>
          </p:nvPr>
        </p:nvSpPr>
        <p:spPr/>
        <p:txBody>
          <a:bodyPr/>
          <a:lstStyle/>
          <a:p>
            <a:fld id="{57ECB41F-A43D-427D-9C99-AB38FD110692}" type="slidenum">
              <a:rPr lang="en-US" smtClean="0"/>
              <a:t>5</a:t>
            </a:fld>
            <a:endParaRPr lang="en-US"/>
          </a:p>
        </p:txBody>
      </p:sp>
    </p:spTree>
    <p:extLst>
      <p:ext uri="{BB962C8B-B14F-4D97-AF65-F5344CB8AC3E}">
        <p14:creationId xmlns:p14="http://schemas.microsoft.com/office/powerpoint/2010/main" val="3913786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t>Instructions: You can clip/post any, or all of the Academic Outcome indicators within the CA Dashboard, as long as the same indicator is used for the year-by-year comparisons.</a:t>
            </a:r>
          </a:p>
          <a:p>
            <a:endParaRPr lang="en-US"/>
          </a:p>
        </p:txBody>
      </p:sp>
      <p:sp>
        <p:nvSpPr>
          <p:cNvPr id="4" name="Slide Number Placeholder 3"/>
          <p:cNvSpPr>
            <a:spLocks noGrp="1"/>
          </p:cNvSpPr>
          <p:nvPr>
            <p:ph type="sldNum" sz="quarter" idx="5"/>
          </p:nvPr>
        </p:nvSpPr>
        <p:spPr/>
        <p:txBody>
          <a:bodyPr/>
          <a:lstStyle/>
          <a:p>
            <a:fld id="{57ECB41F-A43D-427D-9C99-AB38FD110692}" type="slidenum">
              <a:rPr lang="en-US" smtClean="0"/>
              <a:t>6</a:t>
            </a:fld>
            <a:endParaRPr lang="en-US"/>
          </a:p>
        </p:txBody>
      </p:sp>
    </p:spTree>
    <p:extLst>
      <p:ext uri="{BB962C8B-B14F-4D97-AF65-F5344CB8AC3E}">
        <p14:creationId xmlns:p14="http://schemas.microsoft.com/office/powerpoint/2010/main" val="3870623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D1B74-6196-CAF3-09FB-590236F1DC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AD8871-9157-3715-9134-B95CE9085A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63FBEA-078B-79F7-F981-3562AF271BF9}"/>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5" name="Footer Placeholder 4">
            <a:extLst>
              <a:ext uri="{FF2B5EF4-FFF2-40B4-BE49-F238E27FC236}">
                <a16:creationId xmlns:a16="http://schemas.microsoft.com/office/drawing/2014/main" id="{E7182EA9-F673-7F5A-73D6-97401115B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54EBBC-C294-AD35-CB01-42269CAB3E63}"/>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1295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0E54-BFF6-0BEE-E5CF-62D4565B29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E88B54-A2B9-762B-FC43-705A53C3CE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1EC204-4BBA-DC3B-3494-9A7927239115}"/>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5" name="Footer Placeholder 4">
            <a:extLst>
              <a:ext uri="{FF2B5EF4-FFF2-40B4-BE49-F238E27FC236}">
                <a16:creationId xmlns:a16="http://schemas.microsoft.com/office/drawing/2014/main" id="{D02E5633-8E0F-D714-D24E-173BEE9381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CB508-8FCB-B609-8C1D-F8093DCE2F63}"/>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3570199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3B7240-A394-51D7-96AF-89EF1FDB50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E06702-FF12-1672-E9BF-ABA533AC36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641E9D-999D-B058-9C15-4AC6D5AD9E3B}"/>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5" name="Footer Placeholder 4">
            <a:extLst>
              <a:ext uri="{FF2B5EF4-FFF2-40B4-BE49-F238E27FC236}">
                <a16:creationId xmlns:a16="http://schemas.microsoft.com/office/drawing/2014/main" id="{1E2E2804-EBA5-EDBF-EFF8-704EEAEF8E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A638F6-98E7-9976-8A35-F51DB2D05FDA}"/>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2231691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1/6/2025</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1220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1/6/2025</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10936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D32D-FFC8-5E44-7E2D-1537BBCCEF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191250-EE0B-813D-4287-F71DDB3112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0767-5893-52EA-9681-0C82C4701F57}"/>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5" name="Footer Placeholder 4">
            <a:extLst>
              <a:ext uri="{FF2B5EF4-FFF2-40B4-BE49-F238E27FC236}">
                <a16:creationId xmlns:a16="http://schemas.microsoft.com/office/drawing/2014/main" id="{CB2E1FA5-B94B-3FD1-2E5F-C1BC8D622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0F94BD-5347-B318-F553-F2BD88F64F60}"/>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332910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21AC6-61B8-08A2-3876-3B5D0E7223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3AC12B-49BF-7585-B6EB-CDFD4563DD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F0A6FA-DADB-F532-8778-5ABF90FEEE4D}"/>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5" name="Footer Placeholder 4">
            <a:extLst>
              <a:ext uri="{FF2B5EF4-FFF2-40B4-BE49-F238E27FC236}">
                <a16:creationId xmlns:a16="http://schemas.microsoft.com/office/drawing/2014/main" id="{9B05AD46-8C84-5582-71F1-3D29F71864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73B94-0DFE-534B-6865-72A5A5219C99}"/>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197596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87EAB-D47C-08AD-C057-54F4CACDFF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0A1A71-93E2-F590-3043-7000B87275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B5B4AD-D274-0297-BB03-08F8C0B7D0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197F1C-FFA9-926C-4BD8-0781465D22B9}"/>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6" name="Footer Placeholder 5">
            <a:extLst>
              <a:ext uri="{FF2B5EF4-FFF2-40B4-BE49-F238E27FC236}">
                <a16:creationId xmlns:a16="http://schemas.microsoft.com/office/drawing/2014/main" id="{554EED42-AA70-F15F-5CD3-F07DED6A1B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29676A-FF02-4E79-CB77-73C7744E505B}"/>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56572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733A7-C818-E7A0-DF05-1AFD258190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88BA0F-1F57-384E-1AE8-FC17A5D38F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6EB2E8-97B3-7D94-5A5F-C8C602ABA9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A924A6-3034-67E7-3221-589EB30FD7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C2BA30-29B8-19D5-2EDA-0DB7253904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808071-DD0F-36B8-6919-0676507A5BE5}"/>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8" name="Footer Placeholder 7">
            <a:extLst>
              <a:ext uri="{FF2B5EF4-FFF2-40B4-BE49-F238E27FC236}">
                <a16:creationId xmlns:a16="http://schemas.microsoft.com/office/drawing/2014/main" id="{3433AE1F-4F88-FE39-C6BC-804CBB0B90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143E4-9A96-7DD9-81FE-343A56B14178}"/>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344100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C7531-79B3-826E-3522-E56E24FC4A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51EB97-095A-8440-2128-074432FB784E}"/>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4" name="Footer Placeholder 3">
            <a:extLst>
              <a:ext uri="{FF2B5EF4-FFF2-40B4-BE49-F238E27FC236}">
                <a16:creationId xmlns:a16="http://schemas.microsoft.com/office/drawing/2014/main" id="{5DBA2018-D3B2-9652-90DA-E11CD3B11C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46688D-AD69-3121-6143-9F6C1915006D}"/>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7089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403B76-C49E-F585-9190-03B9A732AC7F}"/>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3" name="Footer Placeholder 2">
            <a:extLst>
              <a:ext uri="{FF2B5EF4-FFF2-40B4-BE49-F238E27FC236}">
                <a16:creationId xmlns:a16="http://schemas.microsoft.com/office/drawing/2014/main" id="{31988C2C-8E74-372F-C8CE-17DE3AA8FF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694DF6-2E41-898A-790E-108D5F4A7D3C}"/>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261385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3FB1-51F0-5101-80BF-31E71CCCF4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B5BB08-6C68-FE1A-94A2-4A192990BC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80A17D-841F-9314-83E4-B19653819D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00BCC4-76B5-0C2F-AF91-E8D87250ACED}"/>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6" name="Footer Placeholder 5">
            <a:extLst>
              <a:ext uri="{FF2B5EF4-FFF2-40B4-BE49-F238E27FC236}">
                <a16:creationId xmlns:a16="http://schemas.microsoft.com/office/drawing/2014/main" id="{817B51C2-0319-7D38-27D1-6C82187E6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EAE506-0493-D524-6E24-C04848B6BFF7}"/>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242614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2DB9C-0258-35CB-193D-C79564C98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B32D7F-0ECA-1AAF-F692-78933AE584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D4B7E7-7203-E806-42FB-6FE19217D7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7ED248-B6AA-7815-BE23-2A837E354F28}"/>
              </a:ext>
            </a:extLst>
          </p:cNvPr>
          <p:cNvSpPr>
            <a:spLocks noGrp="1"/>
          </p:cNvSpPr>
          <p:nvPr>
            <p:ph type="dt" sz="half" idx="10"/>
          </p:nvPr>
        </p:nvSpPr>
        <p:spPr/>
        <p:txBody>
          <a:bodyPr/>
          <a:lstStyle/>
          <a:p>
            <a:fld id="{35BB9080-3991-453D-A959-B118CCDAF2F6}" type="datetimeFigureOut">
              <a:rPr lang="en-US" smtClean="0"/>
              <a:t>1/6/2025</a:t>
            </a:fld>
            <a:endParaRPr lang="en-US"/>
          </a:p>
        </p:txBody>
      </p:sp>
      <p:sp>
        <p:nvSpPr>
          <p:cNvPr id="6" name="Footer Placeholder 5">
            <a:extLst>
              <a:ext uri="{FF2B5EF4-FFF2-40B4-BE49-F238E27FC236}">
                <a16:creationId xmlns:a16="http://schemas.microsoft.com/office/drawing/2014/main" id="{9149A82B-083B-2983-5D23-4A78DAE8D8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8EE47B-FDA9-F81C-7A14-C7E1423DD854}"/>
              </a:ext>
            </a:extLst>
          </p:cNvPr>
          <p:cNvSpPr>
            <a:spLocks noGrp="1"/>
          </p:cNvSpPr>
          <p:nvPr>
            <p:ph type="sldNum" sz="quarter" idx="12"/>
          </p:nvPr>
        </p:nvSpPr>
        <p:spPr/>
        <p:txBody>
          <a:bodyPr/>
          <a:lstStyle/>
          <a:p>
            <a:fld id="{F9BBEA63-96AA-4D25-97D0-6709D92B02FD}" type="slidenum">
              <a:rPr lang="en-US" smtClean="0"/>
              <a:t>‹#›</a:t>
            </a:fld>
            <a:endParaRPr lang="en-US"/>
          </a:p>
        </p:txBody>
      </p:sp>
    </p:spTree>
    <p:extLst>
      <p:ext uri="{BB962C8B-B14F-4D97-AF65-F5344CB8AC3E}">
        <p14:creationId xmlns:p14="http://schemas.microsoft.com/office/powerpoint/2010/main" val="107181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179C2B-657D-C68D-DE61-2C507312F6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90684D-D838-E49F-7EB3-A6756247EE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7A4D3-39C5-5CD3-0C8E-A2E2ECE6C3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5BB9080-3991-453D-A959-B118CCDAF2F6}" type="datetimeFigureOut">
              <a:rPr lang="en-US" smtClean="0"/>
              <a:t>1/6/2025</a:t>
            </a:fld>
            <a:endParaRPr lang="en-US"/>
          </a:p>
        </p:txBody>
      </p:sp>
      <p:sp>
        <p:nvSpPr>
          <p:cNvPr id="5" name="Footer Placeholder 4">
            <a:extLst>
              <a:ext uri="{FF2B5EF4-FFF2-40B4-BE49-F238E27FC236}">
                <a16:creationId xmlns:a16="http://schemas.microsoft.com/office/drawing/2014/main" id="{326E8CC3-318F-2152-9C75-A3B9D79658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9367D66-291C-6FE8-BCD5-ABD39BDF54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9BBEA63-96AA-4D25-97D0-6709D92B02FD}" type="slidenum">
              <a:rPr lang="en-US" smtClean="0"/>
              <a:t>‹#›</a:t>
            </a:fld>
            <a:endParaRPr lang="en-US"/>
          </a:p>
        </p:txBody>
      </p:sp>
    </p:spTree>
    <p:extLst>
      <p:ext uri="{BB962C8B-B14F-4D97-AF65-F5344CB8AC3E}">
        <p14:creationId xmlns:p14="http://schemas.microsoft.com/office/powerpoint/2010/main" val="3597068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1/6/2025</a:t>
            </a:fld>
            <a:endParaRPr lang="en-US"/>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a:p>
        </p:txBody>
      </p:sp>
    </p:spTree>
    <p:extLst>
      <p:ext uri="{BB962C8B-B14F-4D97-AF65-F5344CB8AC3E}">
        <p14:creationId xmlns:p14="http://schemas.microsoft.com/office/powerpoint/2010/main" val="3611156731"/>
      </p:ext>
    </p:extLst>
  </p:cSld>
  <p:clrMap bg1="lt1" tx1="dk1" bg2="lt2" tx2="dk2" accent1="accent1" accent2="accent2" accent3="accent3" accent4="accent4" accent5="accent5" accent6="accent6" hlink="hlink" folHlink="folHlink"/>
  <p:sldLayoutIdLst>
    <p:sldLayoutId id="2147483707" r:id="rId1"/>
    <p:sldLayoutId id="2147483706" r:id="rId2"/>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tmp"/></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tmp"/></Relationships>
</file>

<file path=ppt/slides/_rels/slide6.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6.tm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EEAFE"/>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7771DA-4C44-455A-A1FD-E7A54BB519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174461" y="1090372"/>
            <a:ext cx="7214905" cy="2270620"/>
          </a:xfrm>
        </p:spPr>
        <p:txBody>
          <a:bodyPr>
            <a:normAutofit/>
          </a:bodyPr>
          <a:lstStyle/>
          <a:p>
            <a:pPr algn="ctr"/>
            <a:r>
              <a:rPr lang="en-US" dirty="0">
                <a:solidFill>
                  <a:srgbClr val="15224B"/>
                </a:solidFill>
              </a:rPr>
              <a:t>Chino High School PBIS</a:t>
            </a:r>
            <a:br>
              <a:rPr lang="en-US" dirty="0">
                <a:solidFill>
                  <a:srgbClr val="15224B"/>
                </a:solidFill>
              </a:rPr>
            </a:br>
            <a:r>
              <a:rPr lang="en-US" u="sng" dirty="0">
                <a:solidFill>
                  <a:srgbClr val="15224B"/>
                </a:solidFill>
              </a:rPr>
              <a:t>TFI: Annual Evaluation</a:t>
            </a:r>
          </a:p>
        </p:txBody>
      </p:sp>
      <p:sp>
        <p:nvSpPr>
          <p:cNvPr id="3" name="Subtitle 2"/>
          <p:cNvSpPr>
            <a:spLocks noGrp="1"/>
          </p:cNvSpPr>
          <p:nvPr>
            <p:ph type="subTitle" idx="1"/>
          </p:nvPr>
        </p:nvSpPr>
        <p:spPr>
          <a:xfrm>
            <a:off x="1352595" y="3449817"/>
            <a:ext cx="9486810" cy="1221564"/>
          </a:xfrm>
        </p:spPr>
        <p:txBody>
          <a:bodyPr vert="horz" lIns="91440" tIns="45720" rIns="91440" bIns="45720" rtlCol="0" anchor="t">
            <a:noAutofit/>
          </a:bodyPr>
          <a:lstStyle/>
          <a:p>
            <a:r>
              <a:rPr lang="en-US" sz="1600" dirty="0">
                <a:solidFill>
                  <a:srgbClr val="15224B"/>
                </a:solidFill>
              </a:rPr>
              <a:t>The Following information is for all Chino High school stakeholders to understand the connection and effect that positive behavior intervention &amp; supports (pbis) has on academic achievement. </a:t>
            </a:r>
          </a:p>
        </p:txBody>
      </p:sp>
      <p:sp>
        <p:nvSpPr>
          <p:cNvPr id="10" name="Freeform: Shape 9">
            <a:extLst>
              <a:ext uri="{FF2B5EF4-FFF2-40B4-BE49-F238E27FC236}">
                <a16:creationId xmlns:a16="http://schemas.microsoft.com/office/drawing/2014/main" id="{7E076163-BE5E-4409-B175-D93FFC846A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15" y="1292115"/>
            <a:ext cx="3152219" cy="4265146"/>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82900" h="5795027">
                <a:moveTo>
                  <a:pt x="2144960" y="0"/>
                </a:moveTo>
                <a:lnTo>
                  <a:pt x="2332832" y="164715"/>
                </a:lnTo>
                <a:cubicBezTo>
                  <a:pt x="2798675" y="524709"/>
                  <a:pt x="3323620" y="623869"/>
                  <a:pt x="3723546" y="855573"/>
                </a:cubicBezTo>
                <a:cubicBezTo>
                  <a:pt x="4108105" y="1124469"/>
                  <a:pt x="4282900" y="1432851"/>
                  <a:pt x="4282900" y="2048959"/>
                </a:cubicBezTo>
                <a:lnTo>
                  <a:pt x="4282900" y="2231503"/>
                </a:lnTo>
                <a:lnTo>
                  <a:pt x="4282900" y="2752557"/>
                </a:lnTo>
                <a:lnTo>
                  <a:pt x="4282900" y="3042471"/>
                </a:lnTo>
                <a:lnTo>
                  <a:pt x="4282900" y="3441681"/>
                </a:lnTo>
                <a:lnTo>
                  <a:pt x="4282900" y="3746068"/>
                </a:lnTo>
                <a:cubicBezTo>
                  <a:pt x="4282900" y="4362177"/>
                  <a:pt x="4108103" y="4670559"/>
                  <a:pt x="3723546" y="4939455"/>
                </a:cubicBezTo>
                <a:cubicBezTo>
                  <a:pt x="3323617" y="5171158"/>
                  <a:pt x="2798672" y="527031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close/>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5">
            <a:extLst>
              <a:ext uri="{FF2B5EF4-FFF2-40B4-BE49-F238E27FC236}">
                <a16:creationId xmlns:a16="http://schemas.microsoft.com/office/drawing/2014/main" id="{5B7C5570-EEE9-4D7B-9007-26101A26B4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5556" y="1362666"/>
            <a:ext cx="3047936" cy="4124044"/>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82900" h="5795027">
                <a:moveTo>
                  <a:pt x="2144960" y="0"/>
                </a:moveTo>
                <a:lnTo>
                  <a:pt x="2332832" y="164715"/>
                </a:lnTo>
                <a:cubicBezTo>
                  <a:pt x="2798675" y="524709"/>
                  <a:pt x="3323620" y="623869"/>
                  <a:pt x="3723546" y="855573"/>
                </a:cubicBezTo>
                <a:cubicBezTo>
                  <a:pt x="4108105" y="1124469"/>
                  <a:pt x="4282900" y="1432851"/>
                  <a:pt x="4282900" y="2048959"/>
                </a:cubicBezTo>
                <a:lnTo>
                  <a:pt x="4282900" y="2231503"/>
                </a:lnTo>
                <a:lnTo>
                  <a:pt x="4282900" y="2752557"/>
                </a:lnTo>
                <a:lnTo>
                  <a:pt x="4282900" y="3042471"/>
                </a:lnTo>
                <a:lnTo>
                  <a:pt x="4282900" y="3441681"/>
                </a:lnTo>
                <a:lnTo>
                  <a:pt x="4282900" y="3746068"/>
                </a:lnTo>
                <a:cubicBezTo>
                  <a:pt x="4282900" y="4362177"/>
                  <a:pt x="4108103" y="4670559"/>
                  <a:pt x="3723546" y="4939455"/>
                </a:cubicBezTo>
                <a:cubicBezTo>
                  <a:pt x="3323617" y="5171158"/>
                  <a:pt x="2798672" y="527031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close/>
              </a:path>
            </a:pathLst>
          </a:custGeom>
          <a:solidFill>
            <a:schemeClr val="bg2">
              <a:lumMod val="75000"/>
              <a:alpha val="15000"/>
            </a:schemeClr>
          </a:solidFill>
          <a:ln w="25400"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88B77E8C-0FE2-4715-8B37-DD5FDE56D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43777" y="0"/>
            <a:ext cx="3047936" cy="2023367"/>
          </a:xfrm>
          <a:custGeom>
            <a:avLst/>
            <a:gdLst>
              <a:gd name="connsiteX0" fmla="*/ 0 w 3047936"/>
              <a:gd name="connsiteY0" fmla="*/ 0 h 2023367"/>
              <a:gd name="connsiteX1" fmla="*/ 3047936 w 3047936"/>
              <a:gd name="connsiteY1" fmla="*/ 0 h 2023367"/>
              <a:gd name="connsiteX2" fmla="*/ 3047936 w 3047936"/>
              <a:gd name="connsiteY2" fmla="*/ 64504 h 2023367"/>
              <a:gd name="connsiteX3" fmla="*/ 3047936 w 3047936"/>
              <a:gd name="connsiteY3" fmla="*/ 348603 h 2023367"/>
              <a:gd name="connsiteX4" fmla="*/ 3047936 w 3047936"/>
              <a:gd name="connsiteY4" fmla="*/ 565221 h 2023367"/>
              <a:gd name="connsiteX5" fmla="*/ 2649871 w 3047936"/>
              <a:gd name="connsiteY5" fmla="*/ 1414497 h 2023367"/>
              <a:gd name="connsiteX6" fmla="*/ 1660163 w 3047936"/>
              <a:gd name="connsiteY6" fmla="*/ 1906147 h 2023367"/>
              <a:gd name="connsiteX7" fmla="*/ 1521470 w 3047936"/>
              <a:gd name="connsiteY7" fmla="*/ 2023367 h 2023367"/>
              <a:gd name="connsiteX8" fmla="*/ 1387771 w 3047936"/>
              <a:gd name="connsiteY8" fmla="*/ 1906147 h 2023367"/>
              <a:gd name="connsiteX9" fmla="*/ 398065 w 3047936"/>
              <a:gd name="connsiteY9" fmla="*/ 1414497 h 2023367"/>
              <a:gd name="connsiteX10" fmla="*/ 0 w 3047936"/>
              <a:gd name="connsiteY10" fmla="*/ 565221 h 2023367"/>
              <a:gd name="connsiteX11" fmla="*/ 0 w 3047936"/>
              <a:gd name="connsiteY11" fmla="*/ 348603 h 2023367"/>
              <a:gd name="connsiteX12" fmla="*/ 0 w 3047936"/>
              <a:gd name="connsiteY12" fmla="*/ 64504 h 2023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47936" h="2023367">
                <a:moveTo>
                  <a:pt x="0" y="0"/>
                </a:moveTo>
                <a:lnTo>
                  <a:pt x="3047936" y="0"/>
                </a:lnTo>
                <a:lnTo>
                  <a:pt x="3047936" y="64504"/>
                </a:lnTo>
                <a:lnTo>
                  <a:pt x="3047936" y="348603"/>
                </a:lnTo>
                <a:lnTo>
                  <a:pt x="3047936" y="565221"/>
                </a:lnTo>
                <a:cubicBezTo>
                  <a:pt x="3047936" y="1003676"/>
                  <a:pt x="2923541" y="1223137"/>
                  <a:pt x="2649871" y="1414497"/>
                </a:cubicBezTo>
                <a:cubicBezTo>
                  <a:pt x="2365260" y="1579389"/>
                  <a:pt x="1991682" y="1649957"/>
                  <a:pt x="1660163" y="1906147"/>
                </a:cubicBezTo>
                <a:lnTo>
                  <a:pt x="1521470" y="2023367"/>
                </a:lnTo>
                <a:lnTo>
                  <a:pt x="1387771" y="1906147"/>
                </a:lnTo>
                <a:cubicBezTo>
                  <a:pt x="1056252" y="1649957"/>
                  <a:pt x="682674" y="1579389"/>
                  <a:pt x="398065" y="1414497"/>
                </a:cubicBezTo>
                <a:cubicBezTo>
                  <a:pt x="124394" y="1223137"/>
                  <a:pt x="0" y="1003676"/>
                  <a:pt x="0" y="565221"/>
                </a:cubicBezTo>
                <a:lnTo>
                  <a:pt x="0" y="348603"/>
                </a:lnTo>
                <a:lnTo>
                  <a:pt x="0" y="64504"/>
                </a:ln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155ACA1A-B91A-476D-A11C-2D2EDE4B35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1637" y="0"/>
            <a:ext cx="3152219" cy="2093918"/>
          </a:xfrm>
          <a:custGeom>
            <a:avLst/>
            <a:gdLst>
              <a:gd name="connsiteX0" fmla="*/ 0 w 3152219"/>
              <a:gd name="connsiteY0" fmla="*/ 0 h 2093918"/>
              <a:gd name="connsiteX1" fmla="*/ 3152219 w 3152219"/>
              <a:gd name="connsiteY1" fmla="*/ 0 h 2093918"/>
              <a:gd name="connsiteX2" fmla="*/ 3152219 w 3152219"/>
              <a:gd name="connsiteY2" fmla="*/ 68034 h 2093918"/>
              <a:gd name="connsiteX3" fmla="*/ 3152219 w 3152219"/>
              <a:gd name="connsiteY3" fmla="*/ 361853 h 2093918"/>
              <a:gd name="connsiteX4" fmla="*/ 3152219 w 3152219"/>
              <a:gd name="connsiteY4" fmla="*/ 585882 h 2093918"/>
              <a:gd name="connsiteX5" fmla="*/ 2740534 w 3152219"/>
              <a:gd name="connsiteY5" fmla="*/ 1464216 h 2093918"/>
              <a:gd name="connsiteX6" fmla="*/ 1716965 w 3152219"/>
              <a:gd name="connsiteY6" fmla="*/ 1972687 h 2093918"/>
              <a:gd name="connsiteX7" fmla="*/ 1573526 w 3152219"/>
              <a:gd name="connsiteY7" fmla="*/ 2093918 h 2093918"/>
              <a:gd name="connsiteX8" fmla="*/ 1435253 w 3152219"/>
              <a:gd name="connsiteY8" fmla="*/ 1972687 h 2093918"/>
              <a:gd name="connsiteX9" fmla="*/ 411685 w 3152219"/>
              <a:gd name="connsiteY9" fmla="*/ 1464216 h 2093918"/>
              <a:gd name="connsiteX10" fmla="*/ 0 w 3152219"/>
              <a:gd name="connsiteY10" fmla="*/ 585882 h 2093918"/>
              <a:gd name="connsiteX11" fmla="*/ 0 w 3152219"/>
              <a:gd name="connsiteY11" fmla="*/ 361853 h 2093918"/>
              <a:gd name="connsiteX12" fmla="*/ 0 w 3152219"/>
              <a:gd name="connsiteY12" fmla="*/ 68034 h 2093918"/>
              <a:gd name="connsiteX0" fmla="*/ 3152219 w 3243659"/>
              <a:gd name="connsiteY0" fmla="*/ 0 h 2093918"/>
              <a:gd name="connsiteX1" fmla="*/ 3152219 w 3243659"/>
              <a:gd name="connsiteY1" fmla="*/ 68034 h 2093918"/>
              <a:gd name="connsiteX2" fmla="*/ 3152219 w 3243659"/>
              <a:gd name="connsiteY2" fmla="*/ 361853 h 2093918"/>
              <a:gd name="connsiteX3" fmla="*/ 3152219 w 3243659"/>
              <a:gd name="connsiteY3" fmla="*/ 585882 h 2093918"/>
              <a:gd name="connsiteX4" fmla="*/ 2740534 w 3243659"/>
              <a:gd name="connsiteY4" fmla="*/ 1464216 h 2093918"/>
              <a:gd name="connsiteX5" fmla="*/ 1716965 w 3243659"/>
              <a:gd name="connsiteY5" fmla="*/ 1972687 h 2093918"/>
              <a:gd name="connsiteX6" fmla="*/ 1573526 w 3243659"/>
              <a:gd name="connsiteY6" fmla="*/ 2093918 h 2093918"/>
              <a:gd name="connsiteX7" fmla="*/ 1435253 w 3243659"/>
              <a:gd name="connsiteY7" fmla="*/ 1972687 h 2093918"/>
              <a:gd name="connsiteX8" fmla="*/ 411685 w 3243659"/>
              <a:gd name="connsiteY8" fmla="*/ 1464216 h 2093918"/>
              <a:gd name="connsiteX9" fmla="*/ 0 w 3243659"/>
              <a:gd name="connsiteY9" fmla="*/ 585882 h 2093918"/>
              <a:gd name="connsiteX10" fmla="*/ 0 w 3243659"/>
              <a:gd name="connsiteY10" fmla="*/ 361853 h 2093918"/>
              <a:gd name="connsiteX11" fmla="*/ 0 w 3243659"/>
              <a:gd name="connsiteY11" fmla="*/ 68034 h 2093918"/>
              <a:gd name="connsiteX12" fmla="*/ 0 w 3243659"/>
              <a:gd name="connsiteY12" fmla="*/ 0 h 2093918"/>
              <a:gd name="connsiteX13" fmla="*/ 3243659 w 3243659"/>
              <a:gd name="connsiteY13" fmla="*/ 91440 h 2093918"/>
              <a:gd name="connsiteX0" fmla="*/ 3152219 w 3152219"/>
              <a:gd name="connsiteY0" fmla="*/ 0 h 2093918"/>
              <a:gd name="connsiteX1" fmla="*/ 3152219 w 3152219"/>
              <a:gd name="connsiteY1" fmla="*/ 68034 h 2093918"/>
              <a:gd name="connsiteX2" fmla="*/ 3152219 w 3152219"/>
              <a:gd name="connsiteY2" fmla="*/ 361853 h 2093918"/>
              <a:gd name="connsiteX3" fmla="*/ 3152219 w 3152219"/>
              <a:gd name="connsiteY3" fmla="*/ 585882 h 2093918"/>
              <a:gd name="connsiteX4" fmla="*/ 2740534 w 3152219"/>
              <a:gd name="connsiteY4" fmla="*/ 1464216 h 2093918"/>
              <a:gd name="connsiteX5" fmla="*/ 1716965 w 3152219"/>
              <a:gd name="connsiteY5" fmla="*/ 1972687 h 2093918"/>
              <a:gd name="connsiteX6" fmla="*/ 1573526 w 3152219"/>
              <a:gd name="connsiteY6" fmla="*/ 2093918 h 2093918"/>
              <a:gd name="connsiteX7" fmla="*/ 1435253 w 3152219"/>
              <a:gd name="connsiteY7" fmla="*/ 1972687 h 2093918"/>
              <a:gd name="connsiteX8" fmla="*/ 411685 w 3152219"/>
              <a:gd name="connsiteY8" fmla="*/ 1464216 h 2093918"/>
              <a:gd name="connsiteX9" fmla="*/ 0 w 3152219"/>
              <a:gd name="connsiteY9" fmla="*/ 585882 h 2093918"/>
              <a:gd name="connsiteX10" fmla="*/ 0 w 3152219"/>
              <a:gd name="connsiteY10" fmla="*/ 361853 h 2093918"/>
              <a:gd name="connsiteX11" fmla="*/ 0 w 3152219"/>
              <a:gd name="connsiteY11" fmla="*/ 68034 h 2093918"/>
              <a:gd name="connsiteX12" fmla="*/ 0 w 3152219"/>
              <a:gd name="connsiteY12" fmla="*/ 0 h 2093918"/>
              <a:gd name="connsiteX0" fmla="*/ 3152219 w 3152219"/>
              <a:gd name="connsiteY0" fmla="*/ 0 h 2093918"/>
              <a:gd name="connsiteX1" fmla="*/ 3152219 w 3152219"/>
              <a:gd name="connsiteY1" fmla="*/ 68034 h 2093918"/>
              <a:gd name="connsiteX2" fmla="*/ 3152219 w 3152219"/>
              <a:gd name="connsiteY2" fmla="*/ 585882 h 2093918"/>
              <a:gd name="connsiteX3" fmla="*/ 2740534 w 3152219"/>
              <a:gd name="connsiteY3" fmla="*/ 1464216 h 2093918"/>
              <a:gd name="connsiteX4" fmla="*/ 1716965 w 3152219"/>
              <a:gd name="connsiteY4" fmla="*/ 1972687 h 2093918"/>
              <a:gd name="connsiteX5" fmla="*/ 1573526 w 3152219"/>
              <a:gd name="connsiteY5" fmla="*/ 2093918 h 2093918"/>
              <a:gd name="connsiteX6" fmla="*/ 1435253 w 3152219"/>
              <a:gd name="connsiteY6" fmla="*/ 1972687 h 2093918"/>
              <a:gd name="connsiteX7" fmla="*/ 411685 w 3152219"/>
              <a:gd name="connsiteY7" fmla="*/ 1464216 h 2093918"/>
              <a:gd name="connsiteX8" fmla="*/ 0 w 3152219"/>
              <a:gd name="connsiteY8" fmla="*/ 585882 h 2093918"/>
              <a:gd name="connsiteX9" fmla="*/ 0 w 3152219"/>
              <a:gd name="connsiteY9" fmla="*/ 361853 h 2093918"/>
              <a:gd name="connsiteX10" fmla="*/ 0 w 3152219"/>
              <a:gd name="connsiteY10" fmla="*/ 68034 h 2093918"/>
              <a:gd name="connsiteX11" fmla="*/ 0 w 3152219"/>
              <a:gd name="connsiteY11" fmla="*/ 0 h 2093918"/>
              <a:gd name="connsiteX0" fmla="*/ 3152219 w 3152219"/>
              <a:gd name="connsiteY0" fmla="*/ 0 h 2093918"/>
              <a:gd name="connsiteX1" fmla="*/ 3152219 w 3152219"/>
              <a:gd name="connsiteY1" fmla="*/ 68034 h 2093918"/>
              <a:gd name="connsiteX2" fmla="*/ 3152219 w 3152219"/>
              <a:gd name="connsiteY2" fmla="*/ 585882 h 2093918"/>
              <a:gd name="connsiteX3" fmla="*/ 2740534 w 3152219"/>
              <a:gd name="connsiteY3" fmla="*/ 1464216 h 2093918"/>
              <a:gd name="connsiteX4" fmla="*/ 1716965 w 3152219"/>
              <a:gd name="connsiteY4" fmla="*/ 1972687 h 2093918"/>
              <a:gd name="connsiteX5" fmla="*/ 1573526 w 3152219"/>
              <a:gd name="connsiteY5" fmla="*/ 2093918 h 2093918"/>
              <a:gd name="connsiteX6" fmla="*/ 1435253 w 3152219"/>
              <a:gd name="connsiteY6" fmla="*/ 1972687 h 2093918"/>
              <a:gd name="connsiteX7" fmla="*/ 411685 w 3152219"/>
              <a:gd name="connsiteY7" fmla="*/ 1464216 h 2093918"/>
              <a:gd name="connsiteX8" fmla="*/ 0 w 3152219"/>
              <a:gd name="connsiteY8" fmla="*/ 585882 h 2093918"/>
              <a:gd name="connsiteX9" fmla="*/ 0 w 3152219"/>
              <a:gd name="connsiteY9" fmla="*/ 68034 h 2093918"/>
              <a:gd name="connsiteX10" fmla="*/ 0 w 3152219"/>
              <a:gd name="connsiteY10" fmla="*/ 0 h 209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2219" h="2093918">
                <a:moveTo>
                  <a:pt x="3152219" y="0"/>
                </a:moveTo>
                <a:lnTo>
                  <a:pt x="3152219" y="68034"/>
                </a:lnTo>
                <a:lnTo>
                  <a:pt x="3152219" y="585882"/>
                </a:lnTo>
                <a:cubicBezTo>
                  <a:pt x="3152219" y="1039339"/>
                  <a:pt x="3023568" y="1266308"/>
                  <a:pt x="2740534" y="1464216"/>
                </a:cubicBezTo>
                <a:cubicBezTo>
                  <a:pt x="2446186" y="1634750"/>
                  <a:pt x="2059826" y="1707732"/>
                  <a:pt x="1716965" y="1972687"/>
                </a:cubicBezTo>
                <a:lnTo>
                  <a:pt x="1573526" y="2093918"/>
                </a:lnTo>
                <a:lnTo>
                  <a:pt x="1435253" y="1972687"/>
                </a:lnTo>
                <a:cubicBezTo>
                  <a:pt x="1092391" y="1707732"/>
                  <a:pt x="706031" y="1634750"/>
                  <a:pt x="411685" y="1464216"/>
                </a:cubicBezTo>
                <a:cubicBezTo>
                  <a:pt x="128650" y="1266308"/>
                  <a:pt x="0" y="1039339"/>
                  <a:pt x="0" y="585882"/>
                </a:cubicBezTo>
                <a:lnTo>
                  <a:pt x="0" y="68034"/>
                </a:lnTo>
                <a:lnTo>
                  <a:pt x="0" y="0"/>
                </a:ln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149CE41B-C5A9-46C2-ACD7-3625E18E48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43777" y="4820545"/>
            <a:ext cx="3047936" cy="2051860"/>
          </a:xfrm>
          <a:custGeom>
            <a:avLst/>
            <a:gdLst>
              <a:gd name="connsiteX0" fmla="*/ 1526466 w 3047936"/>
              <a:gd name="connsiteY0" fmla="*/ 0 h 2051860"/>
              <a:gd name="connsiteX1" fmla="*/ 1660165 w 3047936"/>
              <a:gd name="connsiteY1" fmla="*/ 117220 h 2051860"/>
              <a:gd name="connsiteX2" fmla="*/ 2649871 w 3047936"/>
              <a:gd name="connsiteY2" fmla="*/ 608871 h 2051860"/>
              <a:gd name="connsiteX3" fmla="*/ 3047936 w 3047936"/>
              <a:gd name="connsiteY3" fmla="*/ 1458146 h 2051860"/>
              <a:gd name="connsiteX4" fmla="*/ 3047936 w 3047936"/>
              <a:gd name="connsiteY4" fmla="*/ 1588054 h 2051860"/>
              <a:gd name="connsiteX5" fmla="*/ 3047936 w 3047936"/>
              <a:gd name="connsiteY5" fmla="*/ 1958864 h 2051860"/>
              <a:gd name="connsiteX6" fmla="*/ 3047936 w 3047936"/>
              <a:gd name="connsiteY6" fmla="*/ 2051860 h 2051860"/>
              <a:gd name="connsiteX7" fmla="*/ 0 w 3047936"/>
              <a:gd name="connsiteY7" fmla="*/ 2051860 h 2051860"/>
              <a:gd name="connsiteX8" fmla="*/ 0 w 3047936"/>
              <a:gd name="connsiteY8" fmla="*/ 1958864 h 2051860"/>
              <a:gd name="connsiteX9" fmla="*/ 0 w 3047936"/>
              <a:gd name="connsiteY9" fmla="*/ 1588054 h 2051860"/>
              <a:gd name="connsiteX10" fmla="*/ 0 w 3047936"/>
              <a:gd name="connsiteY10" fmla="*/ 1458146 h 2051860"/>
              <a:gd name="connsiteX11" fmla="*/ 398066 w 3047936"/>
              <a:gd name="connsiteY11" fmla="*/ 608871 h 2051860"/>
              <a:gd name="connsiteX12" fmla="*/ 1387773 w 3047936"/>
              <a:gd name="connsiteY12" fmla="*/ 117220 h 205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47936" h="2051860">
                <a:moveTo>
                  <a:pt x="1526466" y="0"/>
                </a:moveTo>
                <a:lnTo>
                  <a:pt x="1660165" y="117220"/>
                </a:lnTo>
                <a:cubicBezTo>
                  <a:pt x="1991684" y="373411"/>
                  <a:pt x="2365262" y="443978"/>
                  <a:pt x="2649871" y="608871"/>
                </a:cubicBezTo>
                <a:cubicBezTo>
                  <a:pt x="2923543" y="800231"/>
                  <a:pt x="3047936" y="1019692"/>
                  <a:pt x="3047936" y="1458146"/>
                </a:cubicBezTo>
                <a:lnTo>
                  <a:pt x="3047936" y="1588054"/>
                </a:lnTo>
                <a:lnTo>
                  <a:pt x="3047936" y="1958864"/>
                </a:lnTo>
                <a:lnTo>
                  <a:pt x="3047936" y="2051860"/>
                </a:lnTo>
                <a:lnTo>
                  <a:pt x="0" y="2051860"/>
                </a:lnTo>
                <a:lnTo>
                  <a:pt x="0" y="1958864"/>
                </a:lnTo>
                <a:lnTo>
                  <a:pt x="0" y="1588054"/>
                </a:lnTo>
                <a:lnTo>
                  <a:pt x="0" y="1458146"/>
                </a:lnTo>
                <a:cubicBezTo>
                  <a:pt x="0" y="1019692"/>
                  <a:pt x="124395" y="800231"/>
                  <a:pt x="398066" y="608871"/>
                </a:cubicBezTo>
                <a:cubicBezTo>
                  <a:pt x="682676" y="443978"/>
                  <a:pt x="1056254" y="373411"/>
                  <a:pt x="1387773" y="117220"/>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6B9A00DC-AC58-4C43-95B5-96A28FB00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1636" y="4749994"/>
            <a:ext cx="3154449" cy="2108006"/>
          </a:xfrm>
          <a:custGeom>
            <a:avLst/>
            <a:gdLst>
              <a:gd name="connsiteX0" fmla="*/ 1578693 w 3152219"/>
              <a:gd name="connsiteY0" fmla="*/ 0 h 2108006"/>
              <a:gd name="connsiteX1" fmla="*/ 1716967 w 3152219"/>
              <a:gd name="connsiteY1" fmla="*/ 121231 h 2108006"/>
              <a:gd name="connsiteX2" fmla="*/ 2740534 w 3152219"/>
              <a:gd name="connsiteY2" fmla="*/ 629703 h 2108006"/>
              <a:gd name="connsiteX3" fmla="*/ 3152219 w 3152219"/>
              <a:gd name="connsiteY3" fmla="*/ 1508036 h 2108006"/>
              <a:gd name="connsiteX4" fmla="*/ 3152219 w 3152219"/>
              <a:gd name="connsiteY4" fmla="*/ 1642389 h 2108006"/>
              <a:gd name="connsiteX5" fmla="*/ 3152219 w 3152219"/>
              <a:gd name="connsiteY5" fmla="*/ 2025885 h 2108006"/>
              <a:gd name="connsiteX6" fmla="*/ 3152219 w 3152219"/>
              <a:gd name="connsiteY6" fmla="*/ 2108006 h 2108006"/>
              <a:gd name="connsiteX7" fmla="*/ 0 w 3152219"/>
              <a:gd name="connsiteY7" fmla="*/ 2108006 h 2108006"/>
              <a:gd name="connsiteX8" fmla="*/ 0 w 3152219"/>
              <a:gd name="connsiteY8" fmla="*/ 2025885 h 2108006"/>
              <a:gd name="connsiteX9" fmla="*/ 0 w 3152219"/>
              <a:gd name="connsiteY9" fmla="*/ 1642389 h 2108006"/>
              <a:gd name="connsiteX10" fmla="*/ 0 w 3152219"/>
              <a:gd name="connsiteY10" fmla="*/ 1508036 h 2108006"/>
              <a:gd name="connsiteX11" fmla="*/ 411685 w 3152219"/>
              <a:gd name="connsiteY11" fmla="*/ 629703 h 2108006"/>
              <a:gd name="connsiteX12" fmla="*/ 1435255 w 3152219"/>
              <a:gd name="connsiteY12" fmla="*/ 121231 h 2108006"/>
              <a:gd name="connsiteX0" fmla="*/ 3152219 w 3243659"/>
              <a:gd name="connsiteY0" fmla="*/ 2108006 h 2199446"/>
              <a:gd name="connsiteX1" fmla="*/ 0 w 3243659"/>
              <a:gd name="connsiteY1" fmla="*/ 2108006 h 2199446"/>
              <a:gd name="connsiteX2" fmla="*/ 0 w 3243659"/>
              <a:gd name="connsiteY2" fmla="*/ 2025885 h 2199446"/>
              <a:gd name="connsiteX3" fmla="*/ 0 w 3243659"/>
              <a:gd name="connsiteY3" fmla="*/ 1642389 h 2199446"/>
              <a:gd name="connsiteX4" fmla="*/ 0 w 3243659"/>
              <a:gd name="connsiteY4" fmla="*/ 1508036 h 2199446"/>
              <a:gd name="connsiteX5" fmla="*/ 411685 w 3243659"/>
              <a:gd name="connsiteY5" fmla="*/ 629703 h 2199446"/>
              <a:gd name="connsiteX6" fmla="*/ 1435255 w 3243659"/>
              <a:gd name="connsiteY6" fmla="*/ 121231 h 2199446"/>
              <a:gd name="connsiteX7" fmla="*/ 1578693 w 3243659"/>
              <a:gd name="connsiteY7" fmla="*/ 0 h 2199446"/>
              <a:gd name="connsiteX8" fmla="*/ 1716967 w 3243659"/>
              <a:gd name="connsiteY8" fmla="*/ 121231 h 2199446"/>
              <a:gd name="connsiteX9" fmla="*/ 2740534 w 3243659"/>
              <a:gd name="connsiteY9" fmla="*/ 629703 h 2199446"/>
              <a:gd name="connsiteX10" fmla="*/ 3152219 w 3243659"/>
              <a:gd name="connsiteY10" fmla="*/ 1508036 h 2199446"/>
              <a:gd name="connsiteX11" fmla="*/ 3152219 w 3243659"/>
              <a:gd name="connsiteY11" fmla="*/ 1642389 h 2199446"/>
              <a:gd name="connsiteX12" fmla="*/ 3152219 w 3243659"/>
              <a:gd name="connsiteY12" fmla="*/ 2025885 h 2199446"/>
              <a:gd name="connsiteX13" fmla="*/ 3243659 w 3243659"/>
              <a:gd name="connsiteY13" fmla="*/ 2199446 h 2199446"/>
              <a:gd name="connsiteX0" fmla="*/ 0 w 3243659"/>
              <a:gd name="connsiteY0" fmla="*/ 2108006 h 2199446"/>
              <a:gd name="connsiteX1" fmla="*/ 0 w 3243659"/>
              <a:gd name="connsiteY1" fmla="*/ 2025885 h 2199446"/>
              <a:gd name="connsiteX2" fmla="*/ 0 w 3243659"/>
              <a:gd name="connsiteY2" fmla="*/ 1642389 h 2199446"/>
              <a:gd name="connsiteX3" fmla="*/ 0 w 3243659"/>
              <a:gd name="connsiteY3" fmla="*/ 1508036 h 2199446"/>
              <a:gd name="connsiteX4" fmla="*/ 411685 w 3243659"/>
              <a:gd name="connsiteY4" fmla="*/ 629703 h 2199446"/>
              <a:gd name="connsiteX5" fmla="*/ 1435255 w 3243659"/>
              <a:gd name="connsiteY5" fmla="*/ 121231 h 2199446"/>
              <a:gd name="connsiteX6" fmla="*/ 1578693 w 3243659"/>
              <a:gd name="connsiteY6" fmla="*/ 0 h 2199446"/>
              <a:gd name="connsiteX7" fmla="*/ 1716967 w 3243659"/>
              <a:gd name="connsiteY7" fmla="*/ 121231 h 2199446"/>
              <a:gd name="connsiteX8" fmla="*/ 2740534 w 3243659"/>
              <a:gd name="connsiteY8" fmla="*/ 629703 h 2199446"/>
              <a:gd name="connsiteX9" fmla="*/ 3152219 w 3243659"/>
              <a:gd name="connsiteY9" fmla="*/ 1508036 h 2199446"/>
              <a:gd name="connsiteX10" fmla="*/ 3152219 w 3243659"/>
              <a:gd name="connsiteY10" fmla="*/ 1642389 h 2199446"/>
              <a:gd name="connsiteX11" fmla="*/ 3152219 w 3243659"/>
              <a:gd name="connsiteY11" fmla="*/ 2025885 h 2199446"/>
              <a:gd name="connsiteX12" fmla="*/ 3243659 w 3243659"/>
              <a:gd name="connsiteY12" fmla="*/ 2199446 h 2199446"/>
              <a:gd name="connsiteX0" fmla="*/ 0 w 3243659"/>
              <a:gd name="connsiteY0" fmla="*/ 2108006 h 2199446"/>
              <a:gd name="connsiteX1" fmla="*/ 0 w 3243659"/>
              <a:gd name="connsiteY1" fmla="*/ 1642389 h 2199446"/>
              <a:gd name="connsiteX2" fmla="*/ 0 w 3243659"/>
              <a:gd name="connsiteY2" fmla="*/ 1508036 h 2199446"/>
              <a:gd name="connsiteX3" fmla="*/ 411685 w 3243659"/>
              <a:gd name="connsiteY3" fmla="*/ 629703 h 2199446"/>
              <a:gd name="connsiteX4" fmla="*/ 1435255 w 3243659"/>
              <a:gd name="connsiteY4" fmla="*/ 121231 h 2199446"/>
              <a:gd name="connsiteX5" fmla="*/ 1578693 w 3243659"/>
              <a:gd name="connsiteY5" fmla="*/ 0 h 2199446"/>
              <a:gd name="connsiteX6" fmla="*/ 1716967 w 3243659"/>
              <a:gd name="connsiteY6" fmla="*/ 121231 h 2199446"/>
              <a:gd name="connsiteX7" fmla="*/ 2740534 w 3243659"/>
              <a:gd name="connsiteY7" fmla="*/ 629703 h 2199446"/>
              <a:gd name="connsiteX8" fmla="*/ 3152219 w 3243659"/>
              <a:gd name="connsiteY8" fmla="*/ 1508036 h 2199446"/>
              <a:gd name="connsiteX9" fmla="*/ 3152219 w 3243659"/>
              <a:gd name="connsiteY9" fmla="*/ 1642389 h 2199446"/>
              <a:gd name="connsiteX10" fmla="*/ 3152219 w 3243659"/>
              <a:gd name="connsiteY10" fmla="*/ 2025885 h 2199446"/>
              <a:gd name="connsiteX11" fmla="*/ 3243659 w 3243659"/>
              <a:gd name="connsiteY11" fmla="*/ 2199446 h 2199446"/>
              <a:gd name="connsiteX0" fmla="*/ 0 w 3243659"/>
              <a:gd name="connsiteY0" fmla="*/ 2108006 h 2199446"/>
              <a:gd name="connsiteX1" fmla="*/ 0 w 3243659"/>
              <a:gd name="connsiteY1" fmla="*/ 1642389 h 2199446"/>
              <a:gd name="connsiteX2" fmla="*/ 0 w 3243659"/>
              <a:gd name="connsiteY2" fmla="*/ 1508036 h 2199446"/>
              <a:gd name="connsiteX3" fmla="*/ 411685 w 3243659"/>
              <a:gd name="connsiteY3" fmla="*/ 629703 h 2199446"/>
              <a:gd name="connsiteX4" fmla="*/ 1435255 w 3243659"/>
              <a:gd name="connsiteY4" fmla="*/ 121231 h 2199446"/>
              <a:gd name="connsiteX5" fmla="*/ 1578693 w 3243659"/>
              <a:gd name="connsiteY5" fmla="*/ 0 h 2199446"/>
              <a:gd name="connsiteX6" fmla="*/ 1716967 w 3243659"/>
              <a:gd name="connsiteY6" fmla="*/ 121231 h 2199446"/>
              <a:gd name="connsiteX7" fmla="*/ 2740534 w 3243659"/>
              <a:gd name="connsiteY7" fmla="*/ 629703 h 2199446"/>
              <a:gd name="connsiteX8" fmla="*/ 3152219 w 3243659"/>
              <a:gd name="connsiteY8" fmla="*/ 1508036 h 2199446"/>
              <a:gd name="connsiteX9" fmla="*/ 3152219 w 3243659"/>
              <a:gd name="connsiteY9" fmla="*/ 2025885 h 2199446"/>
              <a:gd name="connsiteX10" fmla="*/ 3243659 w 3243659"/>
              <a:gd name="connsiteY10" fmla="*/ 2199446 h 2199446"/>
              <a:gd name="connsiteX0" fmla="*/ 0 w 3154449"/>
              <a:gd name="connsiteY0" fmla="*/ 2108006 h 2108006"/>
              <a:gd name="connsiteX1" fmla="*/ 0 w 3154449"/>
              <a:gd name="connsiteY1" fmla="*/ 1642389 h 2108006"/>
              <a:gd name="connsiteX2" fmla="*/ 0 w 3154449"/>
              <a:gd name="connsiteY2" fmla="*/ 1508036 h 2108006"/>
              <a:gd name="connsiteX3" fmla="*/ 411685 w 3154449"/>
              <a:gd name="connsiteY3" fmla="*/ 629703 h 2108006"/>
              <a:gd name="connsiteX4" fmla="*/ 1435255 w 3154449"/>
              <a:gd name="connsiteY4" fmla="*/ 121231 h 2108006"/>
              <a:gd name="connsiteX5" fmla="*/ 1578693 w 3154449"/>
              <a:gd name="connsiteY5" fmla="*/ 0 h 2108006"/>
              <a:gd name="connsiteX6" fmla="*/ 1716967 w 3154449"/>
              <a:gd name="connsiteY6" fmla="*/ 121231 h 2108006"/>
              <a:gd name="connsiteX7" fmla="*/ 2740534 w 3154449"/>
              <a:gd name="connsiteY7" fmla="*/ 629703 h 2108006"/>
              <a:gd name="connsiteX8" fmla="*/ 3152219 w 3154449"/>
              <a:gd name="connsiteY8" fmla="*/ 1508036 h 2108006"/>
              <a:gd name="connsiteX9" fmla="*/ 3152219 w 3154449"/>
              <a:gd name="connsiteY9" fmla="*/ 2025885 h 2108006"/>
              <a:gd name="connsiteX10" fmla="*/ 3154449 w 3154449"/>
              <a:gd name="connsiteY10" fmla="*/ 2096855 h 2108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4449" h="2108006">
                <a:moveTo>
                  <a:pt x="0" y="2108006"/>
                </a:moveTo>
                <a:lnTo>
                  <a:pt x="0" y="1642389"/>
                </a:lnTo>
                <a:lnTo>
                  <a:pt x="0" y="1508036"/>
                </a:lnTo>
                <a:cubicBezTo>
                  <a:pt x="0" y="1054580"/>
                  <a:pt x="128651" y="827611"/>
                  <a:pt x="411685" y="629703"/>
                </a:cubicBezTo>
                <a:cubicBezTo>
                  <a:pt x="706034" y="459168"/>
                  <a:pt x="1092393" y="386187"/>
                  <a:pt x="1435255" y="121231"/>
                </a:cubicBezTo>
                <a:lnTo>
                  <a:pt x="1578693" y="0"/>
                </a:lnTo>
                <a:lnTo>
                  <a:pt x="1716967" y="121231"/>
                </a:lnTo>
                <a:cubicBezTo>
                  <a:pt x="2059828" y="386187"/>
                  <a:pt x="2446188" y="459168"/>
                  <a:pt x="2740534" y="629703"/>
                </a:cubicBezTo>
                <a:cubicBezTo>
                  <a:pt x="3023570" y="827611"/>
                  <a:pt x="3152219" y="1054580"/>
                  <a:pt x="3152219" y="1508036"/>
                </a:cubicBezTo>
                <a:lnTo>
                  <a:pt x="3152219" y="2025885"/>
                </a:lnTo>
                <a:cubicBezTo>
                  <a:pt x="3152219" y="2053259"/>
                  <a:pt x="3154449" y="2096855"/>
                  <a:pt x="3154449" y="209685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EEAF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1EFA-6286-950C-77A7-4F938A1A3FBA}"/>
              </a:ext>
            </a:extLst>
          </p:cNvPr>
          <p:cNvSpPr>
            <a:spLocks noGrp="1"/>
          </p:cNvSpPr>
          <p:nvPr>
            <p:ph type="title"/>
          </p:nvPr>
        </p:nvSpPr>
        <p:spPr>
          <a:xfrm>
            <a:off x="549301" y="502387"/>
            <a:ext cx="10184960" cy="1064277"/>
          </a:xfrm>
        </p:spPr>
        <p:txBody>
          <a:bodyPr>
            <a:normAutofit fontScale="90000"/>
          </a:bodyPr>
          <a:lstStyle/>
          <a:p>
            <a:pPr algn="ctr"/>
            <a:r>
              <a:rPr lang="en-US" dirty="0">
                <a:solidFill>
                  <a:srgbClr val="15224B"/>
                </a:solidFill>
              </a:rPr>
              <a:t>Connecting the Dots:</a:t>
            </a:r>
            <a:br>
              <a:rPr lang="en-US" dirty="0">
                <a:solidFill>
                  <a:srgbClr val="15224B"/>
                </a:solidFill>
              </a:rPr>
            </a:br>
            <a:r>
              <a:rPr lang="en-US" dirty="0">
                <a:solidFill>
                  <a:srgbClr val="15224B"/>
                </a:solidFill>
              </a:rPr>
              <a:t>Behavioral Supports and Academic Outcomes</a:t>
            </a:r>
          </a:p>
        </p:txBody>
      </p:sp>
      <p:sp>
        <p:nvSpPr>
          <p:cNvPr id="3" name="Content Placeholder 2">
            <a:extLst>
              <a:ext uri="{FF2B5EF4-FFF2-40B4-BE49-F238E27FC236}">
                <a16:creationId xmlns:a16="http://schemas.microsoft.com/office/drawing/2014/main" id="{B39D9CC4-A9FF-BDE0-3008-A6BBA3D71608}"/>
              </a:ext>
            </a:extLst>
          </p:cNvPr>
          <p:cNvSpPr>
            <a:spLocks noGrp="1"/>
          </p:cNvSpPr>
          <p:nvPr>
            <p:ph idx="1"/>
          </p:nvPr>
        </p:nvSpPr>
        <p:spPr/>
        <p:txBody>
          <a:bodyPr>
            <a:normAutofit/>
          </a:bodyPr>
          <a:lstStyle/>
          <a:p>
            <a:r>
              <a:rPr lang="en-US" sz="3200" dirty="0">
                <a:solidFill>
                  <a:srgbClr val="15224B"/>
                </a:solidFill>
              </a:rPr>
              <a:t>When considering the success of student learning, ensuring students are in a safe, consistent and positive environment then ensures academic growth and ultimately success. Academics (CA Dashboard) and PBIS (TFI) come together to meet the need of the “whole child.” </a:t>
            </a:r>
          </a:p>
        </p:txBody>
      </p:sp>
    </p:spTree>
    <p:extLst>
      <p:ext uri="{BB962C8B-B14F-4D97-AF65-F5344CB8AC3E}">
        <p14:creationId xmlns:p14="http://schemas.microsoft.com/office/powerpoint/2010/main" val="122948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EEAF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78C4-8920-8BE0-911D-6BD97196003A}"/>
              </a:ext>
            </a:extLst>
          </p:cNvPr>
          <p:cNvSpPr>
            <a:spLocks noGrp="1"/>
          </p:cNvSpPr>
          <p:nvPr>
            <p:ph type="title"/>
          </p:nvPr>
        </p:nvSpPr>
        <p:spPr>
          <a:xfrm>
            <a:off x="1086012" y="323482"/>
            <a:ext cx="9076329" cy="1064277"/>
          </a:xfrm>
        </p:spPr>
        <p:txBody>
          <a:bodyPr/>
          <a:lstStyle/>
          <a:p>
            <a:pPr algn="ctr"/>
            <a:r>
              <a:rPr lang="en-US" dirty="0">
                <a:solidFill>
                  <a:srgbClr val="15224B"/>
                </a:solidFill>
              </a:rPr>
              <a:t>Annual Fidelity Measurements</a:t>
            </a:r>
          </a:p>
        </p:txBody>
      </p:sp>
      <p:sp>
        <p:nvSpPr>
          <p:cNvPr id="3" name="Content Placeholder 2">
            <a:extLst>
              <a:ext uri="{FF2B5EF4-FFF2-40B4-BE49-F238E27FC236}">
                <a16:creationId xmlns:a16="http://schemas.microsoft.com/office/drawing/2014/main" id="{CBEC298C-9C35-BA65-4871-B4F999565FD1}"/>
              </a:ext>
            </a:extLst>
          </p:cNvPr>
          <p:cNvSpPr>
            <a:spLocks noGrp="1"/>
          </p:cNvSpPr>
          <p:nvPr>
            <p:ph idx="1"/>
          </p:nvPr>
        </p:nvSpPr>
        <p:spPr>
          <a:xfrm>
            <a:off x="1086013" y="1791056"/>
            <a:ext cx="9076329" cy="4420900"/>
          </a:xfrm>
        </p:spPr>
        <p:txBody>
          <a:bodyPr vert="horz" lIns="91440" tIns="45720" rIns="91440" bIns="45720" rtlCol="0" anchor="t">
            <a:normAutofit fontScale="85000" lnSpcReduction="10000"/>
          </a:bodyPr>
          <a:lstStyle/>
          <a:p>
            <a:r>
              <a:rPr lang="en-US" sz="2800" b="1" dirty="0">
                <a:solidFill>
                  <a:srgbClr val="15224B"/>
                </a:solidFill>
              </a:rPr>
              <a:t>PBIS Tiered Fidelity Inventory (TFI): </a:t>
            </a:r>
            <a:r>
              <a:rPr lang="en-US" sz="2800" dirty="0">
                <a:solidFill>
                  <a:srgbClr val="15224B"/>
                </a:solidFill>
              </a:rPr>
              <a:t>a tool that is used by school site teams to determine implementation fidelity of the PBIS Framework to best support student, staff, parent/guardian, and community need.</a:t>
            </a:r>
          </a:p>
          <a:p>
            <a:pPr marL="0" indent="0">
              <a:buNone/>
            </a:pPr>
            <a:endParaRPr lang="en-US" sz="2800" dirty="0">
              <a:solidFill>
                <a:srgbClr val="15224B"/>
              </a:solidFill>
            </a:endParaRPr>
          </a:p>
          <a:p>
            <a:r>
              <a:rPr lang="en-US" sz="2800" b="1" dirty="0">
                <a:solidFill>
                  <a:srgbClr val="15224B"/>
                </a:solidFill>
              </a:rPr>
              <a:t>California Dashboard</a:t>
            </a:r>
            <a:r>
              <a:rPr lang="en-US" sz="2800" dirty="0">
                <a:solidFill>
                  <a:srgbClr val="15224B"/>
                </a:solidFill>
              </a:rPr>
              <a:t>: </a:t>
            </a:r>
            <a:r>
              <a:rPr lang="en-US" sz="2800" dirty="0">
                <a:solidFill>
                  <a:srgbClr val="15224B"/>
                </a:solidFill>
                <a:ea typeface="+mn-lt"/>
                <a:cs typeface="+mn-lt"/>
              </a:rPr>
              <a:t>California’s accountability and continuous improvement system provides information about how LEAs and schools are meeting the needs of California’s diverse student population. This system is based on multiple measures that assess how LEAs and schools are meeting the needs of their students. Performance on these measures are reported on the California School Dashboard.</a:t>
            </a:r>
            <a:endParaRPr lang="en-US" sz="2800" dirty="0">
              <a:solidFill>
                <a:srgbClr val="15224B"/>
              </a:solidFill>
            </a:endParaRPr>
          </a:p>
        </p:txBody>
      </p:sp>
    </p:spTree>
    <p:extLst>
      <p:ext uri="{BB962C8B-B14F-4D97-AF65-F5344CB8AC3E}">
        <p14:creationId xmlns:p14="http://schemas.microsoft.com/office/powerpoint/2010/main" val="988385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EEAFE"/>
        </a:solidFill>
        <a:effectLst/>
      </p:bgPr>
    </p:bg>
    <p:spTree>
      <p:nvGrpSpPr>
        <p:cNvPr id="1" name="">
          <a:extLst>
            <a:ext uri="{FF2B5EF4-FFF2-40B4-BE49-F238E27FC236}">
              <a16:creationId xmlns:a16="http://schemas.microsoft.com/office/drawing/2014/main" id="{CB296CB3-C478-46B6-0FE8-A9F1145BF9E8}"/>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8BE9516A-E880-91E2-70F3-D7D89651D44C}"/>
              </a:ext>
            </a:extLst>
          </p:cNvPr>
          <p:cNvSpPr txBox="1">
            <a:spLocks/>
          </p:cNvSpPr>
          <p:nvPr/>
        </p:nvSpPr>
        <p:spPr>
          <a:xfrm>
            <a:off x="1452271" y="6219356"/>
            <a:ext cx="3632977" cy="581265"/>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15224B"/>
                </a:solidFill>
                <a:effectLst/>
                <a:uLnTx/>
                <a:uFillTx/>
                <a:latin typeface="Goudy Old Style"/>
                <a:ea typeface="+mj-ea"/>
                <a:cs typeface="+mj-cs"/>
              </a:rPr>
              <a:t>CA Dashboard 2</a:t>
            </a:r>
            <a:r>
              <a:rPr lang="en-US" sz="2000" dirty="0">
                <a:solidFill>
                  <a:srgbClr val="15224B"/>
                </a:solidFill>
                <a:latin typeface="Goudy Old Style"/>
              </a:rPr>
              <a:t>1</a:t>
            </a:r>
            <a:r>
              <a:rPr kumimoji="0" lang="en-US" sz="2000" b="0" i="0" u="none" strike="noStrike" kern="1200" cap="none" spc="0" normalizeH="0" baseline="0" noProof="0" dirty="0">
                <a:ln>
                  <a:noFill/>
                </a:ln>
                <a:solidFill>
                  <a:srgbClr val="15224B"/>
                </a:solidFill>
                <a:effectLst/>
                <a:uLnTx/>
                <a:uFillTx/>
                <a:latin typeface="Goudy Old Style"/>
                <a:ea typeface="+mj-ea"/>
                <a:cs typeface="+mj-cs"/>
              </a:rPr>
              <a:t>-2</a:t>
            </a:r>
            <a:r>
              <a:rPr lang="en-US" sz="2000" dirty="0">
                <a:solidFill>
                  <a:srgbClr val="15224B"/>
                </a:solidFill>
                <a:latin typeface="Goudy Old Style"/>
              </a:rPr>
              <a:t>2</a:t>
            </a:r>
            <a:r>
              <a:rPr kumimoji="0" lang="en-US" sz="2000" b="0" i="0" u="none" strike="noStrike" kern="1200" cap="none" spc="0" normalizeH="0" baseline="0" noProof="0" dirty="0">
                <a:ln>
                  <a:noFill/>
                </a:ln>
                <a:solidFill>
                  <a:srgbClr val="15224B"/>
                </a:solidFill>
                <a:effectLst/>
                <a:uLnTx/>
                <a:uFillTx/>
                <a:latin typeface="Goudy Old Style"/>
                <a:ea typeface="+mj-ea"/>
                <a:cs typeface="+mj-cs"/>
              </a:rPr>
              <a:t> School Year</a:t>
            </a:r>
          </a:p>
        </p:txBody>
      </p:sp>
      <p:sp>
        <p:nvSpPr>
          <p:cNvPr id="7" name="Title 1">
            <a:extLst>
              <a:ext uri="{FF2B5EF4-FFF2-40B4-BE49-F238E27FC236}">
                <a16:creationId xmlns:a16="http://schemas.microsoft.com/office/drawing/2014/main" id="{6C6D6E79-2DAB-C1EE-6707-B8BAD851DE77}"/>
              </a:ext>
            </a:extLst>
          </p:cNvPr>
          <p:cNvSpPr>
            <a:spLocks noGrp="1"/>
          </p:cNvSpPr>
          <p:nvPr>
            <p:ph type="title"/>
          </p:nvPr>
        </p:nvSpPr>
        <p:spPr>
          <a:xfrm>
            <a:off x="7617765" y="6219356"/>
            <a:ext cx="4051863" cy="532139"/>
          </a:xfrm>
        </p:spPr>
        <p:txBody>
          <a:bodyPr>
            <a:normAutofit/>
          </a:bodyPr>
          <a:lstStyle/>
          <a:p>
            <a:r>
              <a:rPr lang="en-US" sz="2000" dirty="0">
                <a:solidFill>
                  <a:srgbClr val="15224B"/>
                </a:solidFill>
              </a:rPr>
              <a:t>PBIS TFI Results 21-22 School Year</a:t>
            </a:r>
          </a:p>
        </p:txBody>
      </p:sp>
      <p:sp>
        <p:nvSpPr>
          <p:cNvPr id="2" name="TextBox 1">
            <a:extLst>
              <a:ext uri="{FF2B5EF4-FFF2-40B4-BE49-F238E27FC236}">
                <a16:creationId xmlns:a16="http://schemas.microsoft.com/office/drawing/2014/main" id="{F70067F0-2CFD-CAD0-F480-A622FD2394EB}"/>
              </a:ext>
            </a:extLst>
          </p:cNvPr>
          <p:cNvSpPr txBox="1"/>
          <p:nvPr/>
        </p:nvSpPr>
        <p:spPr>
          <a:xfrm>
            <a:off x="948648" y="406241"/>
            <a:ext cx="10294704"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15224B"/>
                </a:solidFill>
                <a:effectLst/>
                <a:uLnTx/>
                <a:uFillTx/>
                <a:latin typeface="Goudy Old Style"/>
                <a:ea typeface="+mn-ea"/>
                <a:cs typeface="+mn-cs"/>
              </a:rPr>
              <a:t>Year By Year Comparisons of PBIS and Academic Outcomes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15224B"/>
                </a:solidFill>
                <a:effectLst/>
                <a:uLnTx/>
                <a:uFillTx/>
                <a:latin typeface="Goudy Old Style"/>
                <a:ea typeface="+mn-ea"/>
                <a:cs typeface="+mn-cs"/>
              </a:rPr>
              <a:t>(2021-22)</a:t>
            </a:r>
          </a:p>
        </p:txBody>
      </p:sp>
      <p:pic>
        <p:nvPicPr>
          <p:cNvPr id="10" name="Picture 9" descr="A screenshot of a computer&#10;&#10;Description automatically generated">
            <a:extLst>
              <a:ext uri="{FF2B5EF4-FFF2-40B4-BE49-F238E27FC236}">
                <a16:creationId xmlns:a16="http://schemas.microsoft.com/office/drawing/2014/main" id="{89FF4726-DFAB-446A-2E3A-E13C17A0A8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79" y="2217797"/>
            <a:ext cx="7032851" cy="3905099"/>
          </a:xfrm>
          <a:prstGeom prst="rect">
            <a:avLst/>
          </a:prstGeom>
        </p:spPr>
      </p:pic>
      <p:pic>
        <p:nvPicPr>
          <p:cNvPr id="12" name="Picture 11" descr="A graph of a high school&#10;&#10;Description automatically generated">
            <a:extLst>
              <a:ext uri="{FF2B5EF4-FFF2-40B4-BE49-F238E27FC236}">
                <a16:creationId xmlns:a16="http://schemas.microsoft.com/office/drawing/2014/main" id="{56ED8B2A-1B7B-FC4E-1F08-A1179B2104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4605" y="2155042"/>
            <a:ext cx="4418124" cy="3937746"/>
          </a:xfrm>
          <a:prstGeom prst="rect">
            <a:avLst/>
          </a:prstGeom>
        </p:spPr>
      </p:pic>
    </p:spTree>
    <p:extLst>
      <p:ext uri="{BB962C8B-B14F-4D97-AF65-F5344CB8AC3E}">
        <p14:creationId xmlns:p14="http://schemas.microsoft.com/office/powerpoint/2010/main" val="895928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EEAFE"/>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461234" y="6219356"/>
            <a:ext cx="3632977" cy="581265"/>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solidFill>
                  <a:srgbClr val="15224B"/>
                </a:solidFill>
              </a:rPr>
              <a:t>CA Dashboard 22-23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528119" y="6219356"/>
            <a:ext cx="4051863" cy="532139"/>
          </a:xfrm>
        </p:spPr>
        <p:txBody>
          <a:bodyPr>
            <a:normAutofit/>
          </a:bodyPr>
          <a:lstStyle/>
          <a:p>
            <a:r>
              <a:rPr lang="en-US" sz="2000" dirty="0">
                <a:solidFill>
                  <a:srgbClr val="15224B"/>
                </a:solidFill>
              </a:rPr>
              <a:t>PBIS TFI Results 22-23 School Year</a:t>
            </a:r>
          </a:p>
        </p:txBody>
      </p:sp>
      <p:sp>
        <p:nvSpPr>
          <p:cNvPr id="2" name="TextBox 1">
            <a:extLst>
              <a:ext uri="{FF2B5EF4-FFF2-40B4-BE49-F238E27FC236}">
                <a16:creationId xmlns:a16="http://schemas.microsoft.com/office/drawing/2014/main" id="{F7EBAF8B-C067-455F-03AD-D1BC6B84E7E3}"/>
              </a:ext>
            </a:extLst>
          </p:cNvPr>
          <p:cNvSpPr txBox="1"/>
          <p:nvPr/>
        </p:nvSpPr>
        <p:spPr>
          <a:xfrm>
            <a:off x="948648" y="406241"/>
            <a:ext cx="10294704" cy="1077218"/>
          </a:xfrm>
          <a:prstGeom prst="rect">
            <a:avLst/>
          </a:prstGeom>
          <a:noFill/>
        </p:spPr>
        <p:txBody>
          <a:bodyPr wrap="square" rtlCol="0">
            <a:spAutoFit/>
          </a:bodyPr>
          <a:lstStyle/>
          <a:p>
            <a:r>
              <a:rPr lang="en-US" sz="3200" dirty="0">
                <a:solidFill>
                  <a:srgbClr val="15224B"/>
                </a:solidFill>
              </a:rPr>
              <a:t>Year By Year Comparisons of PBIS and Academic Outcomes</a:t>
            </a:r>
          </a:p>
          <a:p>
            <a:pPr algn="ctr"/>
            <a:r>
              <a:rPr lang="en-US" sz="3200" dirty="0">
                <a:solidFill>
                  <a:srgbClr val="15224B"/>
                </a:solidFill>
              </a:rPr>
              <a:t>(2022-23)</a:t>
            </a:r>
          </a:p>
        </p:txBody>
      </p:sp>
      <p:pic>
        <p:nvPicPr>
          <p:cNvPr id="8" name="Picture 7" descr="A screenshot of a website&#10;&#10;Description automatically generated">
            <a:extLst>
              <a:ext uri="{FF2B5EF4-FFF2-40B4-BE49-F238E27FC236}">
                <a16:creationId xmlns:a16="http://schemas.microsoft.com/office/drawing/2014/main" id="{E82CE279-A424-BDE0-F0D9-075CD56F0F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77" y="2154617"/>
            <a:ext cx="6999413" cy="4111710"/>
          </a:xfrm>
          <a:prstGeom prst="rect">
            <a:avLst/>
          </a:prstGeom>
        </p:spPr>
      </p:pic>
      <p:pic>
        <p:nvPicPr>
          <p:cNvPr id="11" name="Picture 10" descr="A screenshot of a graph&#10;&#10;Description automatically generated">
            <a:extLst>
              <a:ext uri="{FF2B5EF4-FFF2-40B4-BE49-F238E27FC236}">
                <a16:creationId xmlns:a16="http://schemas.microsoft.com/office/drawing/2014/main" id="{2908343D-DDC0-6501-4AD3-B3397C7D0F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40955" y="2155043"/>
            <a:ext cx="4357986" cy="4063888"/>
          </a:xfrm>
          <a:prstGeom prst="rect">
            <a:avLst/>
          </a:prstGeom>
        </p:spPr>
      </p:pic>
    </p:spTree>
    <p:extLst>
      <p:ext uri="{BB962C8B-B14F-4D97-AF65-F5344CB8AC3E}">
        <p14:creationId xmlns:p14="http://schemas.microsoft.com/office/powerpoint/2010/main" val="862618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EEAFE"/>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626110" y="6102976"/>
            <a:ext cx="4475460" cy="755024"/>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solidFill>
                  <a:srgbClr val="15224B"/>
                </a:solidFill>
              </a:rPr>
              <a:t>CA Dashboard 23-24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612014" y="6174832"/>
            <a:ext cx="4025451" cy="611312"/>
          </a:xfrm>
        </p:spPr>
        <p:txBody>
          <a:bodyPr>
            <a:normAutofit/>
          </a:bodyPr>
          <a:lstStyle/>
          <a:p>
            <a:r>
              <a:rPr lang="en-US" sz="2000" dirty="0">
                <a:solidFill>
                  <a:srgbClr val="15224B"/>
                </a:solidFill>
              </a:rPr>
              <a:t>PBIS TFI Results 23-24 School Year</a:t>
            </a:r>
          </a:p>
        </p:txBody>
      </p:sp>
      <p:sp>
        <p:nvSpPr>
          <p:cNvPr id="5" name="TextBox 4">
            <a:extLst>
              <a:ext uri="{FF2B5EF4-FFF2-40B4-BE49-F238E27FC236}">
                <a16:creationId xmlns:a16="http://schemas.microsoft.com/office/drawing/2014/main" id="{9B62AF6E-7790-9931-4D61-8188BDA18404}"/>
              </a:ext>
            </a:extLst>
          </p:cNvPr>
          <p:cNvSpPr txBox="1"/>
          <p:nvPr/>
        </p:nvSpPr>
        <p:spPr>
          <a:xfrm>
            <a:off x="948648" y="406241"/>
            <a:ext cx="10294704" cy="1077218"/>
          </a:xfrm>
          <a:prstGeom prst="rect">
            <a:avLst/>
          </a:prstGeom>
          <a:noFill/>
        </p:spPr>
        <p:txBody>
          <a:bodyPr wrap="square" rtlCol="0">
            <a:spAutoFit/>
          </a:bodyPr>
          <a:lstStyle/>
          <a:p>
            <a:r>
              <a:rPr lang="en-US" sz="3200" dirty="0">
                <a:solidFill>
                  <a:srgbClr val="15224B"/>
                </a:solidFill>
              </a:rPr>
              <a:t>Year By Year Comparisons of PBIS and Academic Outcomes</a:t>
            </a:r>
          </a:p>
          <a:p>
            <a:pPr algn="ctr"/>
            <a:r>
              <a:rPr lang="en-US" sz="3200" dirty="0">
                <a:solidFill>
                  <a:srgbClr val="15224B"/>
                </a:solidFill>
              </a:rPr>
              <a:t>(2023-24)</a:t>
            </a:r>
          </a:p>
        </p:txBody>
      </p:sp>
      <p:pic>
        <p:nvPicPr>
          <p:cNvPr id="11" name="Content Placeholder 10" descr="A screenshot of a computer&#10;&#10;Description automatically generated">
            <a:extLst>
              <a:ext uri="{FF2B5EF4-FFF2-40B4-BE49-F238E27FC236}">
                <a16:creationId xmlns:a16="http://schemas.microsoft.com/office/drawing/2014/main" id="{9190B6DD-69F6-CC6F-0032-81A7A39E426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5682" y="2043953"/>
            <a:ext cx="6983330" cy="4175475"/>
          </a:xfrm>
        </p:spPr>
      </p:pic>
      <p:pic>
        <p:nvPicPr>
          <p:cNvPr id="13" name="Picture 12" descr="A screenshot of a graph&#10;&#10;Description automatically generated">
            <a:extLst>
              <a:ext uri="{FF2B5EF4-FFF2-40B4-BE49-F238E27FC236}">
                <a16:creationId xmlns:a16="http://schemas.microsoft.com/office/drawing/2014/main" id="{39996323-4226-9D78-3CA1-2209CA040B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85185" y="1974031"/>
            <a:ext cx="4266713" cy="4200665"/>
          </a:xfrm>
          <a:prstGeom prst="rect">
            <a:avLst/>
          </a:prstGeom>
        </p:spPr>
      </p:pic>
    </p:spTree>
    <p:extLst>
      <p:ext uri="{BB962C8B-B14F-4D97-AF65-F5344CB8AC3E}">
        <p14:creationId xmlns:p14="http://schemas.microsoft.com/office/powerpoint/2010/main" val="1799804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arrakeshVTI">
  <a:themeElements>
    <a:clrScheme name="Marrakesh">
      <a:dk1>
        <a:srgbClr val="000000"/>
      </a:dk1>
      <a:lt1>
        <a:srgbClr val="FFFFFF"/>
      </a:lt1>
      <a:dk2>
        <a:srgbClr val="431C30"/>
      </a:dk2>
      <a:lt2>
        <a:srgbClr val="F3F0EF"/>
      </a:lt2>
      <a:accent1>
        <a:srgbClr val="B35B55"/>
      </a:accent1>
      <a:accent2>
        <a:srgbClr val="CF7E6C"/>
      </a:accent2>
      <a:accent3>
        <a:srgbClr val="CA8F58"/>
      </a:accent3>
      <a:accent4>
        <a:srgbClr val="A97C54"/>
      </a:accent4>
      <a:accent5>
        <a:srgbClr val="917E45"/>
      </a:accent5>
      <a:accent6>
        <a:srgbClr val="647576"/>
      </a:accent6>
      <a:hlink>
        <a:srgbClr val="A25872"/>
      </a:hlink>
      <a:folHlink>
        <a:srgbClr val="667A7E"/>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0658BDB21BA534AB19E7E6795424C96" ma:contentTypeVersion="18" ma:contentTypeDescription="Create a new document." ma:contentTypeScope="" ma:versionID="b99e4d452e4b00dddc19673f707d0ffd">
  <xsd:schema xmlns:xsd="http://www.w3.org/2001/XMLSchema" xmlns:xs="http://www.w3.org/2001/XMLSchema" xmlns:p="http://schemas.microsoft.com/office/2006/metadata/properties" xmlns:ns2="25ea29ae-926f-4218-86dc-706072785ea8" xmlns:ns3="694ca01e-b79b-4f9c-819e-b618eb304c7c" targetNamespace="http://schemas.microsoft.com/office/2006/metadata/properties" ma:root="true" ma:fieldsID="f804f896608cea183500bcc10ddd0485" ns2:_="" ns3:_="">
    <xsd:import namespace="25ea29ae-926f-4218-86dc-706072785ea8"/>
    <xsd:import namespace="694ca01e-b79b-4f9c-819e-b618eb304c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MediaServiceGenerationTime" minOccurs="0"/>
                <xsd:element ref="ns2:MediaServiceEventHashCode" minOccurs="0"/>
                <xsd:element ref="ns2:MediaServiceObjectDetectorVersion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ea29ae-926f-4218-86dc-706072785e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6766d53-76ce-4f5a-8ce4-87cbeec75f09"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4ca01e-b79b-4f9c-819e-b618eb304c7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07d7c76-464a-4a4d-a51d-6ce4fb868f4f}" ma:internalName="TaxCatchAll" ma:showField="CatchAllData" ma:web="694ca01e-b79b-4f9c-819e-b618eb304c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94ca01e-b79b-4f9c-819e-b618eb304c7c" xsi:nil="true"/>
    <lcf76f155ced4ddcb4097134ff3c332f xmlns="25ea29ae-926f-4218-86dc-706072785ea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8D3C275-7A3D-4C9A-8CFA-2EE1BD74AC55}">
  <ds:schemaRefs>
    <ds:schemaRef ds:uri="http://schemas.microsoft.com/sharepoint/v3/contenttype/forms"/>
  </ds:schemaRefs>
</ds:datastoreItem>
</file>

<file path=customXml/itemProps2.xml><?xml version="1.0" encoding="utf-8"?>
<ds:datastoreItem xmlns:ds="http://schemas.openxmlformats.org/officeDocument/2006/customXml" ds:itemID="{F23E2859-FE44-42BD-BE87-91D148D159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ea29ae-926f-4218-86dc-706072785ea8"/>
    <ds:schemaRef ds:uri="694ca01e-b79b-4f9c-819e-b618eb304c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72A918-1DF5-4953-AD62-0E7A1EF1E1E0}">
  <ds:schemaRefs>
    <ds:schemaRef ds:uri="http://schemas.microsoft.com/office/2006/metadata/properties"/>
    <ds:schemaRef ds:uri="http://schemas.microsoft.com/office/infopath/2007/PartnerControls"/>
    <ds:schemaRef ds:uri="694ca01e-b79b-4f9c-819e-b618eb304c7c"/>
    <ds:schemaRef ds:uri="25ea29ae-926f-4218-86dc-706072785ea8"/>
  </ds:schemaRefs>
</ds:datastoreItem>
</file>

<file path=docProps/app.xml><?xml version="1.0" encoding="utf-8"?>
<Properties xmlns="http://schemas.openxmlformats.org/officeDocument/2006/extended-properties" xmlns:vt="http://schemas.openxmlformats.org/officeDocument/2006/docPropsVTypes">
  <TotalTime>37</TotalTime>
  <Words>393</Words>
  <Application>Microsoft Office PowerPoint</Application>
  <PresentationFormat>Widescreen</PresentationFormat>
  <Paragraphs>29</Paragraphs>
  <Slides>6</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Aptos</vt:lpstr>
      <vt:lpstr>Aptos Display</vt:lpstr>
      <vt:lpstr>Arial</vt:lpstr>
      <vt:lpstr>Goudy Old Style</vt:lpstr>
      <vt:lpstr>Office Theme</vt:lpstr>
      <vt:lpstr>MarrakeshVTI</vt:lpstr>
      <vt:lpstr>Chino High School PBIS TFI: Annual Evaluation</vt:lpstr>
      <vt:lpstr>Connecting the Dots: Behavioral Supports and Academic Outcomes</vt:lpstr>
      <vt:lpstr>Annual Fidelity Measurements</vt:lpstr>
      <vt:lpstr>PBIS TFI Results 21-22 School Year</vt:lpstr>
      <vt:lpstr>PBIS TFI Results 22-23 School Year</vt:lpstr>
      <vt:lpstr>PBIS TFI Results 23-24 School Year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Kadlec, Marisa</dc:creator>
  <cp:lastModifiedBy>Diaz, Ernest</cp:lastModifiedBy>
  <cp:revision>4</cp:revision>
  <dcterms:created xsi:type="dcterms:W3CDTF">2024-12-19T17:43:16Z</dcterms:created>
  <dcterms:modified xsi:type="dcterms:W3CDTF">2025-01-06T18:36:09Z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0x010100C0658BDB21BA534AB19E7E6795424C96</vt:lpwstr>
  </property>
  <property fmtid="{D5CDD505-2E9C-101B-9397-08002B2CF9AE}" pid="3" name="MediaServiceImageTags">
    <vt:lpwstr/>
  </property>
</Properties>
</file>